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Inter"/>
      <p:regular r:id="rId31"/>
      <p:bold r:id="rId32"/>
      <p:italic r:id="rId33"/>
      <p:boldItalic r:id="rId34"/>
    </p:embeddedFont>
    <p:embeddedFont>
      <p:font typeface="Bebas Neue"/>
      <p:regular r:id="rId35"/>
    </p:embeddedFont>
    <p:embeddedFont>
      <p:font typeface="PT Sans"/>
      <p:regular r:id="rId36"/>
      <p:bold r:id="rId37"/>
      <p:italic r:id="rId38"/>
      <p:boldItalic r:id="rId39"/>
    </p:embeddedFont>
    <p:embeddedFont>
      <p:font typeface="Roboto Mon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4" roundtripDataSignature="AMtx7mggRmwKmUXo69eayjPw7XzmPMtJ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regular.fntdata"/><Relationship Id="rId20" Type="http://schemas.openxmlformats.org/officeDocument/2006/relationships/slide" Target="slides/slide16.xml"/><Relationship Id="rId42" Type="http://schemas.openxmlformats.org/officeDocument/2006/relationships/font" Target="fonts/RobotoMono-italic.fntdata"/><Relationship Id="rId41" Type="http://schemas.openxmlformats.org/officeDocument/2006/relationships/font" Target="fonts/RobotoMono-bold.fntdata"/><Relationship Id="rId22" Type="http://schemas.openxmlformats.org/officeDocument/2006/relationships/slide" Target="slides/slide18.xml"/><Relationship Id="rId44" Type="http://customschemas.google.com/relationships/presentationmetadata" Target="metadata"/><Relationship Id="rId21" Type="http://schemas.openxmlformats.org/officeDocument/2006/relationships/slide" Target="slides/slide17.xml"/><Relationship Id="rId43" Type="http://schemas.openxmlformats.org/officeDocument/2006/relationships/font" Target="fonts/RobotoMono-boldItalic.fntdata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nter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Inter-italic.fntdata"/><Relationship Id="rId10" Type="http://schemas.openxmlformats.org/officeDocument/2006/relationships/slide" Target="slides/slide6.xml"/><Relationship Id="rId32" Type="http://schemas.openxmlformats.org/officeDocument/2006/relationships/font" Target="fonts/Inter-bold.fntdata"/><Relationship Id="rId13" Type="http://schemas.openxmlformats.org/officeDocument/2006/relationships/slide" Target="slides/slide9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8.xml"/><Relationship Id="rId34" Type="http://schemas.openxmlformats.org/officeDocument/2006/relationships/font" Target="fonts/Inter-boldItalic.fntdata"/><Relationship Id="rId15" Type="http://schemas.openxmlformats.org/officeDocument/2006/relationships/slide" Target="slides/slide11.xml"/><Relationship Id="rId37" Type="http://schemas.openxmlformats.org/officeDocument/2006/relationships/font" Target="fonts/PTSans-bold.fntdata"/><Relationship Id="rId14" Type="http://schemas.openxmlformats.org/officeDocument/2006/relationships/slide" Target="slides/slide10.xml"/><Relationship Id="rId36" Type="http://schemas.openxmlformats.org/officeDocument/2006/relationships/font" Target="fonts/PTSans-regular.fntdata"/><Relationship Id="rId17" Type="http://schemas.openxmlformats.org/officeDocument/2006/relationships/slide" Target="slides/slide13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2.xml"/><Relationship Id="rId38" Type="http://schemas.openxmlformats.org/officeDocument/2006/relationships/font" Target="fonts/PTSans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f9a7db458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2ff9a7db45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ff9a7db458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ff9a7db45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ff9a7db458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ff9a7db45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f9a7db458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2ff9a7db45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f9a7db458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ff9a7db45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f9a7db458_0_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ff9a7db45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e39cbd2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2fe39cbd2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e39cbd24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2fe39cbd24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2429476786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242947678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fd037a52ff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2fd037a52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2492f9cab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2492f9cab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c26bd5d8b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fc26bd5d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f9a7db458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ff9a7db4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f9a7db458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ff9a7db45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hasCustomPrompt="1" type="title"/>
          </p:nvPr>
        </p:nvSpPr>
        <p:spPr>
          <a:xfrm>
            <a:off x="1762950" y="2167788"/>
            <a:ext cx="5618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1" i="0" sz="7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24"/>
          <p:cNvSpPr txBox="1"/>
          <p:nvPr>
            <p:ph idx="1" type="subTitle"/>
          </p:nvPr>
        </p:nvSpPr>
        <p:spPr>
          <a:xfrm>
            <a:off x="1762950" y="3088213"/>
            <a:ext cx="5618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2223600" y="55929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subTitle"/>
          </p:nvPr>
        </p:nvSpPr>
        <p:spPr>
          <a:xfrm>
            <a:off x="2223600" y="1328198"/>
            <a:ext cx="46968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5" name="Google Shape;65;p25"/>
          <p:cNvSpPr txBox="1"/>
          <p:nvPr>
            <p:ph idx="2" type="title"/>
          </p:nvPr>
        </p:nvSpPr>
        <p:spPr>
          <a:xfrm>
            <a:off x="2223600" y="191155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5"/>
          <p:cNvSpPr txBox="1"/>
          <p:nvPr>
            <p:ph idx="3" type="subTitle"/>
          </p:nvPr>
        </p:nvSpPr>
        <p:spPr>
          <a:xfrm>
            <a:off x="2223600" y="2680454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" name="Google Shape;67;p25"/>
          <p:cNvSpPr txBox="1"/>
          <p:nvPr>
            <p:ph idx="4" type="title"/>
          </p:nvPr>
        </p:nvSpPr>
        <p:spPr>
          <a:xfrm>
            <a:off x="2223600" y="326380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5"/>
          <p:cNvSpPr txBox="1"/>
          <p:nvPr>
            <p:ph idx="5" type="subTitle"/>
          </p:nvPr>
        </p:nvSpPr>
        <p:spPr>
          <a:xfrm>
            <a:off x="2223600" y="4032710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5171488" y="933275"/>
            <a:ext cx="31437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" type="subTitle"/>
          </p:nvPr>
        </p:nvSpPr>
        <p:spPr>
          <a:xfrm>
            <a:off x="5171488" y="3090350"/>
            <a:ext cx="31437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26"/>
          <p:cNvSpPr/>
          <p:nvPr>
            <p:ph idx="2" type="pic"/>
          </p:nvPr>
        </p:nvSpPr>
        <p:spPr>
          <a:xfrm>
            <a:off x="828813" y="994525"/>
            <a:ext cx="4008900" cy="315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/>
          <p:nvPr>
            <p:ph type="title"/>
          </p:nvPr>
        </p:nvSpPr>
        <p:spPr>
          <a:xfrm>
            <a:off x="2268125" y="1651900"/>
            <a:ext cx="46077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9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idx="1" type="subTitle"/>
          </p:nvPr>
        </p:nvSpPr>
        <p:spPr>
          <a:xfrm>
            <a:off x="4629344" y="1608575"/>
            <a:ext cx="37947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0"/>
          <p:cNvSpPr txBox="1"/>
          <p:nvPr>
            <p:ph idx="2" type="subTitle"/>
          </p:nvPr>
        </p:nvSpPr>
        <p:spPr>
          <a:xfrm>
            <a:off x="720256" y="1608575"/>
            <a:ext cx="3794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0"/>
          <p:cNvSpPr txBox="1"/>
          <p:nvPr>
            <p:ph idx="3" type="subTitle"/>
          </p:nvPr>
        </p:nvSpPr>
        <p:spPr>
          <a:xfrm>
            <a:off x="719956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30"/>
          <p:cNvSpPr txBox="1"/>
          <p:nvPr>
            <p:ph idx="4" type="subTitle"/>
          </p:nvPr>
        </p:nvSpPr>
        <p:spPr>
          <a:xfrm>
            <a:off x="4629344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30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1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33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/>
          <p:nvPr/>
        </p:nvSpPr>
        <p:spPr>
          <a:xfrm>
            <a:off x="61546" y="0"/>
            <a:ext cx="9513277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727531" y="2193177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2" type="subTitle"/>
          </p:nvPr>
        </p:nvSpPr>
        <p:spPr>
          <a:xfrm>
            <a:off x="727531" y="3739399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3" type="subTitle"/>
          </p:nvPr>
        </p:nvSpPr>
        <p:spPr>
          <a:xfrm>
            <a:off x="3399150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4" type="subTitle"/>
          </p:nvPr>
        </p:nvSpPr>
        <p:spPr>
          <a:xfrm>
            <a:off x="3399150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5" type="title"/>
          </p:nvPr>
        </p:nvSpPr>
        <p:spPr>
          <a:xfrm>
            <a:off x="745115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6" type="title"/>
          </p:nvPr>
        </p:nvSpPr>
        <p:spPr>
          <a:xfrm>
            <a:off x="3414634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7" type="title"/>
          </p:nvPr>
        </p:nvSpPr>
        <p:spPr>
          <a:xfrm>
            <a:off x="745115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8" type="title"/>
          </p:nvPr>
        </p:nvSpPr>
        <p:spPr>
          <a:xfrm>
            <a:off x="3414634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9" type="subTitle"/>
          </p:nvPr>
        </p:nvSpPr>
        <p:spPr>
          <a:xfrm>
            <a:off x="6066569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3" type="subTitle"/>
          </p:nvPr>
        </p:nvSpPr>
        <p:spPr>
          <a:xfrm>
            <a:off x="6066569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0"/>
          <p:cNvSpPr txBox="1"/>
          <p:nvPr>
            <p:ph idx="14" type="title"/>
          </p:nvPr>
        </p:nvSpPr>
        <p:spPr>
          <a:xfrm>
            <a:off x="6084153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5" type="title"/>
          </p:nvPr>
        </p:nvSpPr>
        <p:spPr>
          <a:xfrm>
            <a:off x="6084153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16" type="subTitle"/>
          </p:nvPr>
        </p:nvSpPr>
        <p:spPr>
          <a:xfrm>
            <a:off x="727531" y="1911775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17" type="subTitle"/>
          </p:nvPr>
        </p:nvSpPr>
        <p:spPr>
          <a:xfrm>
            <a:off x="727531" y="3458008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8" type="subTitle"/>
          </p:nvPr>
        </p:nvSpPr>
        <p:spPr>
          <a:xfrm>
            <a:off x="3399150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9" type="subTitle"/>
          </p:nvPr>
        </p:nvSpPr>
        <p:spPr>
          <a:xfrm>
            <a:off x="3399150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20" type="subTitle"/>
          </p:nvPr>
        </p:nvSpPr>
        <p:spPr>
          <a:xfrm>
            <a:off x="6066569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" name="Google Shape;28;p20"/>
          <p:cNvSpPr txBox="1"/>
          <p:nvPr>
            <p:ph idx="21" type="subTitle"/>
          </p:nvPr>
        </p:nvSpPr>
        <p:spPr>
          <a:xfrm>
            <a:off x="6066569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69274" y="1902775"/>
            <a:ext cx="49854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1"/>
          <p:cNvSpPr txBox="1"/>
          <p:nvPr>
            <p:ph idx="2" type="title"/>
          </p:nvPr>
        </p:nvSpPr>
        <p:spPr>
          <a:xfrm>
            <a:off x="869274" y="796775"/>
            <a:ext cx="35732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1"/>
          <p:cNvSpPr txBox="1"/>
          <p:nvPr>
            <p:ph idx="1" type="subTitle"/>
          </p:nvPr>
        </p:nvSpPr>
        <p:spPr>
          <a:xfrm>
            <a:off x="869275" y="3011025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2"/>
          <p:cNvSpPr txBox="1"/>
          <p:nvPr>
            <p:ph idx="1" type="subTitle"/>
          </p:nvPr>
        </p:nvSpPr>
        <p:spPr>
          <a:xfrm>
            <a:off x="641721" y="1582522"/>
            <a:ext cx="460614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2"/>
          <p:cNvSpPr txBox="1"/>
          <p:nvPr>
            <p:ph idx="2" type="subTitle"/>
          </p:nvPr>
        </p:nvSpPr>
        <p:spPr>
          <a:xfrm>
            <a:off x="641721" y="2702257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2"/>
          <p:cNvSpPr txBox="1"/>
          <p:nvPr>
            <p:ph idx="3" type="subTitle"/>
          </p:nvPr>
        </p:nvSpPr>
        <p:spPr>
          <a:xfrm>
            <a:off x="641721" y="3823192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22"/>
          <p:cNvSpPr txBox="1"/>
          <p:nvPr>
            <p:ph idx="4" type="subTitle"/>
          </p:nvPr>
        </p:nvSpPr>
        <p:spPr>
          <a:xfrm>
            <a:off x="641721" y="1241275"/>
            <a:ext cx="460614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22"/>
          <p:cNvSpPr txBox="1"/>
          <p:nvPr>
            <p:ph idx="5" type="subTitle"/>
          </p:nvPr>
        </p:nvSpPr>
        <p:spPr>
          <a:xfrm>
            <a:off x="641721" y="2350127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6" type="subTitle"/>
          </p:nvPr>
        </p:nvSpPr>
        <p:spPr>
          <a:xfrm>
            <a:off x="641721" y="3470626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" name="Google Shape;41;p22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2"/>
          <p:cNvSpPr txBox="1"/>
          <p:nvPr>
            <p:ph type="title"/>
          </p:nvPr>
        </p:nvSpPr>
        <p:spPr>
          <a:xfrm>
            <a:off x="1883694" y="782371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7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32"/>
          <p:cNvSpPr txBox="1"/>
          <p:nvPr>
            <p:ph idx="1" type="subTitle"/>
          </p:nvPr>
        </p:nvSpPr>
        <p:spPr>
          <a:xfrm>
            <a:off x="1883706" y="1890775"/>
            <a:ext cx="53766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sor 1ra Jerarquía">
  <p:cSld name="SECTION_HEADER_1">
    <p:bg>
      <p:bgPr>
        <a:solidFill>
          <a:srgbClr val="3B85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789168b6d_0_88"/>
          <p:cNvSpPr txBox="1"/>
          <p:nvPr>
            <p:ph idx="1" type="subTitle"/>
          </p:nvPr>
        </p:nvSpPr>
        <p:spPr>
          <a:xfrm>
            <a:off x="610450" y="1723675"/>
            <a:ext cx="77499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g2f789168b6d_0_88"/>
          <p:cNvSpPr txBox="1"/>
          <p:nvPr>
            <p:ph type="title"/>
          </p:nvPr>
        </p:nvSpPr>
        <p:spPr>
          <a:xfrm>
            <a:off x="599700" y="2063900"/>
            <a:ext cx="77499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type="ctrTitle"/>
          </p:nvPr>
        </p:nvSpPr>
        <p:spPr>
          <a:xfrm>
            <a:off x="1023750" y="1320975"/>
            <a:ext cx="70968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9"/>
          <p:cNvSpPr txBox="1"/>
          <p:nvPr>
            <p:ph idx="1" type="subTitle"/>
          </p:nvPr>
        </p:nvSpPr>
        <p:spPr>
          <a:xfrm>
            <a:off x="1023750" y="358857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9"/>
          <p:cNvSpPr/>
          <p:nvPr/>
        </p:nvSpPr>
        <p:spPr>
          <a:xfrm>
            <a:off x="7924800" y="0"/>
            <a:ext cx="1219200" cy="8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24800" y="231775"/>
            <a:ext cx="1038313" cy="3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7"/>
          <p:cNvSpPr txBox="1"/>
          <p:nvPr>
            <p:ph type="title"/>
          </p:nvPr>
        </p:nvSpPr>
        <p:spPr>
          <a:xfrm>
            <a:off x="2452325" y="3344975"/>
            <a:ext cx="4239300" cy="12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23"/>
          <p:cNvSpPr txBox="1"/>
          <p:nvPr>
            <p:ph idx="1" type="subTitle"/>
          </p:nvPr>
        </p:nvSpPr>
        <p:spPr>
          <a:xfrm>
            <a:off x="684525" y="2011625"/>
            <a:ext cx="7746300" cy="16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75762" y="231289"/>
            <a:ext cx="387351" cy="3873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85">
          <p15:clr>
            <a:srgbClr val="F26B43"/>
          </p15:clr>
        </p15:guide>
        <p15:guide id="3" pos="5375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3240">
          <p15:clr>
            <a:srgbClr val="F26B43"/>
          </p15:clr>
        </p15:guide>
        <p15:guide id="6" orient="horz" pos="3003">
          <p15:clr>
            <a:srgbClr val="F26B43"/>
          </p15:clr>
        </p15:guide>
        <p15:guide id="7" orient="horz" pos="237">
          <p15:clr>
            <a:srgbClr val="F26B43"/>
          </p15:clr>
        </p15:guide>
        <p15:guide id="8" orient="horz" pos="486">
          <p15:clr>
            <a:srgbClr val="F26B43"/>
          </p15:clr>
        </p15:guide>
        <p15:guide id="9">
          <p15:clr>
            <a:srgbClr val="F26B43"/>
          </p15:clr>
        </p15:guide>
        <p15:guide id="10" pos="5760">
          <p15:clr>
            <a:srgbClr val="F26B43"/>
          </p15:clr>
        </p15:guide>
        <p15:guide id="11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iHStIu2cGNk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675" y="1879600"/>
            <a:ext cx="4692650" cy="94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f9a7db458_0_19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62" name="Google Shape;162;g2ff9a7db458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200" y="823369"/>
            <a:ext cx="7492214" cy="3844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f9a7db458_0_25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68" name="Google Shape;168;g2ff9a7db458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225" y="771519"/>
            <a:ext cx="7578747" cy="384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f9a7db458_0_31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74" name="Google Shape;174;g2ff9a7db458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725" y="882094"/>
            <a:ext cx="7304561" cy="3844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f9a7db458_0_37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80" name="Google Shape;180;g2ff9a7db458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38" y="922394"/>
            <a:ext cx="8710528" cy="384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f9a7db458_0_43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86" name="Google Shape;186;g2ff9a7db458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875" y="922394"/>
            <a:ext cx="7449687" cy="384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ff9a7db458_0_49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92" name="Google Shape;192;g2ff9a7db458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863" y="1080169"/>
            <a:ext cx="7682263" cy="3844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fe39cbd24c_0_6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 Ejercicios Prácticos</a:t>
            </a:r>
            <a:endParaRPr/>
          </a:p>
        </p:txBody>
      </p:sp>
      <p:sp>
        <p:nvSpPr>
          <p:cNvPr id="198" name="Google Shape;198;g2fe39cbd24c_0_6"/>
          <p:cNvSpPr txBox="1"/>
          <p:nvPr/>
        </p:nvSpPr>
        <p:spPr>
          <a:xfrm>
            <a:off x="359525" y="1202150"/>
            <a:ext cx="8320800" cy="57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1. Configura un proyecto básico en Spring Boot en IntelliJ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Paso 1</a:t>
            </a:r>
            <a:r>
              <a:rPr lang="es-CO" sz="1100">
                <a:solidFill>
                  <a:schemeClr val="dk1"/>
                </a:solidFill>
              </a:rPr>
              <a:t>: Crea un nuevo proyecto en IntelliJ usando Spring Initializr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Abre IntelliJ y selecciona "New Project".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Elige "Spring Initializr" para crear un proyecto basado en Spring Boot.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Configura el proyecto con: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Grupo: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com.ejemplo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Nombre del artefacto: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gestion-usuarios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Versión de Java: 17 o la versión que estés utilizando.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Agrega las dependencias: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Spring Web (para aplicaciones web con Spring MVC).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Thymeleaf (para manejar vistas en HTML).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e39cbd24c_0_1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Ejercicio en grupo</a:t>
            </a:r>
            <a:endParaRPr/>
          </a:p>
        </p:txBody>
      </p:sp>
      <p:sp>
        <p:nvSpPr>
          <p:cNvPr id="204" name="Google Shape;204;g2fe39cbd24c_0_12"/>
          <p:cNvSpPr txBox="1"/>
          <p:nvPr/>
        </p:nvSpPr>
        <p:spPr>
          <a:xfrm>
            <a:off x="865825" y="1071250"/>
            <a:ext cx="6794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-CO" sz="1100">
                <a:solidFill>
                  <a:schemeClr val="dk1"/>
                </a:solidFill>
              </a:rPr>
              <a:t>Parte 1</a:t>
            </a:r>
            <a:r>
              <a:rPr lang="es-CO" sz="1100">
                <a:solidFill>
                  <a:schemeClr val="dk1"/>
                </a:solidFill>
              </a:rPr>
              <a:t>: agreguen otros atributos al modelo,Contolador y la vista  con </a:t>
            </a:r>
            <a:r>
              <a:rPr b="1" lang="es-CO" sz="1100">
                <a:solidFill>
                  <a:schemeClr val="dk1"/>
                </a:solidFill>
              </a:rPr>
              <a:t>Edad, Email, Sexo</a:t>
            </a:r>
            <a:br>
              <a:rPr b="1" lang="es-CO" sz="1100">
                <a:solidFill>
                  <a:schemeClr val="dk1"/>
                </a:solidFill>
              </a:rPr>
            </a:br>
            <a:r>
              <a:rPr b="1" lang="es-CO" sz="1100">
                <a:solidFill>
                  <a:schemeClr val="dk1"/>
                </a:solidFill>
              </a:rPr>
              <a:t>y mostrarlos en el Html y en la url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g2fe39cbd24c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900" y="1801700"/>
            <a:ext cx="5039754" cy="321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 txBox="1"/>
          <p:nvPr>
            <p:ph type="title"/>
          </p:nvPr>
        </p:nvSpPr>
        <p:spPr>
          <a:xfrm>
            <a:off x="1883694" y="2143085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GRACIAS</a:t>
            </a:r>
            <a:r>
              <a:rPr lang="es-CO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1883694" y="4015829"/>
            <a:ext cx="5376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12" name="Google Shape;21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1550" y="2531050"/>
            <a:ext cx="2612450" cy="26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type="title"/>
          </p:nvPr>
        </p:nvSpPr>
        <p:spPr>
          <a:xfrm>
            <a:off x="611200" y="246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4" name="Google Shape;104;p3"/>
          <p:cNvSpPr txBox="1"/>
          <p:nvPr>
            <p:ph idx="5" type="title"/>
          </p:nvPr>
        </p:nvSpPr>
        <p:spPr>
          <a:xfrm>
            <a:off x="727531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01</a:t>
            </a:r>
            <a:endParaRPr/>
          </a:p>
        </p:txBody>
      </p:sp>
      <p:sp>
        <p:nvSpPr>
          <p:cNvPr id="105" name="Google Shape;105;p3"/>
          <p:cNvSpPr txBox="1"/>
          <p:nvPr>
            <p:ph idx="7" type="title"/>
          </p:nvPr>
        </p:nvSpPr>
        <p:spPr>
          <a:xfrm>
            <a:off x="727531" y="2992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06" name="Google Shape;106;p3"/>
          <p:cNvSpPr txBox="1"/>
          <p:nvPr>
            <p:ph idx="8" type="title"/>
          </p:nvPr>
        </p:nvSpPr>
        <p:spPr>
          <a:xfrm>
            <a:off x="3397050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07" name="Google Shape;107;p3"/>
          <p:cNvSpPr txBox="1"/>
          <p:nvPr>
            <p:ph idx="15" type="title"/>
          </p:nvPr>
        </p:nvSpPr>
        <p:spPr>
          <a:xfrm>
            <a:off x="6066569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03</a:t>
            </a:r>
            <a:endParaRPr/>
          </a:p>
        </p:txBody>
      </p:sp>
      <p:sp>
        <p:nvSpPr>
          <p:cNvPr id="108" name="Google Shape;108;p3"/>
          <p:cNvSpPr txBox="1"/>
          <p:nvPr>
            <p:ph idx="16" type="subTitle"/>
          </p:nvPr>
        </p:nvSpPr>
        <p:spPr>
          <a:xfrm>
            <a:off x="1119600" y="1531350"/>
            <a:ext cx="18993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Introducción a Spring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109" name="Google Shape;109;p3"/>
          <p:cNvSpPr txBox="1"/>
          <p:nvPr>
            <p:ph idx="17" type="subTitle"/>
          </p:nvPr>
        </p:nvSpPr>
        <p:spPr>
          <a:xfrm>
            <a:off x="1178925" y="3086250"/>
            <a:ext cx="23541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 Ejercicios Prácticos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0" name="Google Shape;110;p3"/>
          <p:cNvSpPr txBox="1"/>
          <p:nvPr>
            <p:ph idx="19" type="subTitle"/>
          </p:nvPr>
        </p:nvSpPr>
        <p:spPr>
          <a:xfrm>
            <a:off x="3092250" y="1667850"/>
            <a:ext cx="31569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Componentes: MVC (Modelo-Vista-Controlador)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1" name="Google Shape;111;p3"/>
          <p:cNvSpPr txBox="1"/>
          <p:nvPr>
            <p:ph idx="21" type="subTitle"/>
          </p:nvPr>
        </p:nvSpPr>
        <p:spPr>
          <a:xfrm>
            <a:off x="6112075" y="1740113"/>
            <a:ext cx="32427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 Ejercicios Prácticos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225" y="85726"/>
            <a:ext cx="1300925" cy="13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type="title"/>
          </p:nvPr>
        </p:nvSpPr>
        <p:spPr>
          <a:xfrm>
            <a:off x="311624" y="3760451"/>
            <a:ext cx="3982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lang="es-CO" sz="1700"/>
              <a:t>Introducción a Spring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</p:txBody>
      </p:sp>
      <p:sp>
        <p:nvSpPr>
          <p:cNvPr id="118" name="Google Shape;118;p4"/>
          <p:cNvSpPr txBox="1"/>
          <p:nvPr>
            <p:ph idx="2" type="title"/>
          </p:nvPr>
        </p:nvSpPr>
        <p:spPr>
          <a:xfrm>
            <a:off x="1045374" y="2681100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01</a:t>
            </a:r>
            <a:endParaRPr/>
          </a:p>
        </p:txBody>
      </p:sp>
      <p:pic>
        <p:nvPicPr>
          <p:cNvPr id="119" name="Google Shape;119;p4" title="Bobawooyo Dog Confused 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88627" y="468298"/>
            <a:ext cx="2212800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429476786_0_37"/>
          <p:cNvSpPr txBox="1"/>
          <p:nvPr>
            <p:ph type="title"/>
          </p:nvPr>
        </p:nvSpPr>
        <p:spPr>
          <a:xfrm>
            <a:off x="611200" y="-6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Introducción a Spring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25" name="Google Shape;125;g22429476786_0_37"/>
          <p:cNvSpPr txBox="1"/>
          <p:nvPr>
            <p:ph idx="1" type="subTitle"/>
          </p:nvPr>
        </p:nvSpPr>
        <p:spPr>
          <a:xfrm>
            <a:off x="484425" y="489125"/>
            <a:ext cx="80484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¿Qué es Spring?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</a:t>
            </a: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es un framework de Java que simplifica el desarrollo de aplicaciones empresariales, ofreciendo soporte integral para la creación de aplicaciones robustas, escalables y mantenibles.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26" name="Google Shape;126;g22429476786_0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4675" y="2604775"/>
            <a:ext cx="4792425" cy="224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d037a52ff_0_1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>
                <a:solidFill>
                  <a:schemeClr val="dk1"/>
                </a:solidFill>
              </a:rPr>
              <a:t>Arquitectura de Springas de MVC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2" name="Google Shape;132;g2fd037a52ff_0_10"/>
          <p:cNvSpPr txBox="1"/>
          <p:nvPr>
            <p:ph idx="1" type="subTitle"/>
          </p:nvPr>
        </p:nvSpPr>
        <p:spPr>
          <a:xfrm>
            <a:off x="653000" y="1030950"/>
            <a:ext cx="7205400" cy="3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DispatcherServlet</a:t>
            </a: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es el componente clave de Spring MVC. Se encarga de recibir todas las solicitudes HTTP, delegarlas a los controladores correctos, y finalmente enviar la respuesta adecuada. Actúa como un front controller.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flujo típico en Spring MVC: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cliente envía una solicitud HTTP.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DispatcherServlet</a:t>
            </a: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recibe la solicitud y la mapea a un controlador.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controlador maneja la lógica y devuelve un modelo y una vista.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vista se renderiza y se envía al cliente.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video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492f9cabe_0_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Componentes de MVC en Spring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8" name="Google Shape;138;g22492f9cabe_0_30"/>
          <p:cNvSpPr txBox="1"/>
          <p:nvPr/>
        </p:nvSpPr>
        <p:spPr>
          <a:xfrm>
            <a:off x="374200" y="820600"/>
            <a:ext cx="8320800" cy="6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s-CO" sz="2200">
                <a:solidFill>
                  <a:schemeClr val="dk1"/>
                </a:solidFill>
              </a:rPr>
              <a:t>@Controller</a:t>
            </a:r>
            <a:r>
              <a:rPr lang="es-CO" sz="2200">
                <a:solidFill>
                  <a:schemeClr val="dk1"/>
                </a:solidFill>
              </a:rPr>
              <a:t>: Indica que una clase es un controlador y se encargará de manejar solicitudes HTTP.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s-CO" sz="2200">
                <a:solidFill>
                  <a:schemeClr val="dk1"/>
                </a:solidFill>
              </a:rPr>
              <a:t>@RequestMapping</a:t>
            </a:r>
            <a:r>
              <a:rPr lang="es-CO" sz="2200">
                <a:solidFill>
                  <a:schemeClr val="dk1"/>
                </a:solidFill>
              </a:rPr>
              <a:t>: Define las rutas (endpoints) de las solicitudes HTTP que manejará el controlador.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s-CO" sz="2200">
                <a:solidFill>
                  <a:schemeClr val="dk1"/>
                </a:solidFill>
              </a:rPr>
              <a:t>@PathVariable</a:t>
            </a:r>
            <a:r>
              <a:rPr lang="es-CO" sz="2200">
                <a:solidFill>
                  <a:schemeClr val="dk1"/>
                </a:solidFill>
              </a:rPr>
              <a:t>: Vincula los parámetros de la URL a los argumentos del método del controlador, facilitando la captura de datos desde la URL.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fc26bd5d8b_0_8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44" name="Google Shape;144;g2fc26bd5d8b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875" y="801351"/>
            <a:ext cx="6465900" cy="41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f9a7db458_0_7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50" name="Google Shape;150;g2ff9a7db458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63" y="922394"/>
            <a:ext cx="8193879" cy="384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f9a7db458_0_13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56" name="Google Shape;156;g2ff9a7db458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088" y="885719"/>
            <a:ext cx="7945830" cy="384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ffects of School Bullying on Teenagers Thesis Defense by Slidesgo">
  <a:themeElements>
    <a:clrScheme name="Nodo">
      <a:dk1>
        <a:srgbClr val="000000"/>
      </a:dk1>
      <a:lt1>
        <a:srgbClr val="FFFFFF"/>
      </a:lt1>
      <a:dk2>
        <a:srgbClr val="000023"/>
      </a:dk2>
      <a:lt2>
        <a:srgbClr val="000066"/>
      </a:lt2>
      <a:accent1>
        <a:srgbClr val="006FFF"/>
      </a:accent1>
      <a:accent2>
        <a:srgbClr val="00D9AC"/>
      </a:accent2>
      <a:accent3>
        <a:srgbClr val="F8D300"/>
      </a:accent3>
      <a:accent4>
        <a:srgbClr val="FF8F1B"/>
      </a:accent4>
      <a:accent5>
        <a:srgbClr val="7979FF"/>
      </a:accent5>
      <a:accent6>
        <a:srgbClr val="CFD0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0x0101002D3715C159A3E1429C79038F1E10A35A</vt:lpwstr>
  </property>
</Properties>
</file>